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8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sl-SI" smtClean="0"/>
              <a:t>Uredite slog naslova matrice</a:t>
            </a:r>
            <a:endParaRPr lang="sl-SI"/>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sl-SI"/>
          </a:p>
        </p:txBody>
      </p:sp>
      <p:sp>
        <p:nvSpPr>
          <p:cNvPr id="4" name="Ograda datuma 3"/>
          <p:cNvSpPr>
            <a:spLocks noGrp="1"/>
          </p:cNvSpPr>
          <p:nvPr>
            <p:ph type="dt" sz="half" idx="10"/>
          </p:nvPr>
        </p:nvSpPr>
        <p:spPr/>
        <p:txBody>
          <a:bodyPr/>
          <a:lstStyle/>
          <a:p>
            <a:fld id="{D9FE3D81-0E2D-4C5C-98CF-885D7E2EBAAD}" type="datetimeFigureOut">
              <a:rPr lang="sl-SI" smtClean="0"/>
              <a:t>06.12.2012</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F7CF3D46-A17E-4464-9F21-041C19BB1153}" type="slidenum">
              <a:rPr lang="sl-SI" smtClean="0"/>
              <a:t>‹#›</a:t>
            </a:fld>
            <a:endParaRPr lang="sl-SI"/>
          </a:p>
        </p:txBody>
      </p:sp>
    </p:spTree>
    <p:extLst>
      <p:ext uri="{BB962C8B-B14F-4D97-AF65-F5344CB8AC3E}">
        <p14:creationId xmlns:p14="http://schemas.microsoft.com/office/powerpoint/2010/main" val="3491878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D9FE3D81-0E2D-4C5C-98CF-885D7E2EBAAD}" type="datetimeFigureOut">
              <a:rPr lang="sl-SI" smtClean="0"/>
              <a:t>06.12.2012</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F7CF3D46-A17E-4464-9F21-041C19BB1153}" type="slidenum">
              <a:rPr lang="sl-SI" smtClean="0"/>
              <a:t>‹#›</a:t>
            </a:fld>
            <a:endParaRPr lang="sl-SI"/>
          </a:p>
        </p:txBody>
      </p:sp>
    </p:spTree>
    <p:extLst>
      <p:ext uri="{BB962C8B-B14F-4D97-AF65-F5344CB8AC3E}">
        <p14:creationId xmlns:p14="http://schemas.microsoft.com/office/powerpoint/2010/main" val="499410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lang="sl-SI" smtClean="0"/>
              <a:t>Uredite slog naslova matrice</a:t>
            </a:r>
            <a:endParaRPr lang="sl-SI"/>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D9FE3D81-0E2D-4C5C-98CF-885D7E2EBAAD}" type="datetimeFigureOut">
              <a:rPr lang="sl-SI" smtClean="0"/>
              <a:t>06.12.2012</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F7CF3D46-A17E-4464-9F21-041C19BB1153}" type="slidenum">
              <a:rPr lang="sl-SI" smtClean="0"/>
              <a:t>‹#›</a:t>
            </a:fld>
            <a:endParaRPr lang="sl-SI"/>
          </a:p>
        </p:txBody>
      </p:sp>
    </p:spTree>
    <p:extLst>
      <p:ext uri="{BB962C8B-B14F-4D97-AF65-F5344CB8AC3E}">
        <p14:creationId xmlns:p14="http://schemas.microsoft.com/office/powerpoint/2010/main" val="1660409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D9FE3D81-0E2D-4C5C-98CF-885D7E2EBAAD}" type="datetimeFigureOut">
              <a:rPr lang="sl-SI" smtClean="0"/>
              <a:t>06.12.2012</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F7CF3D46-A17E-4464-9F21-041C19BB1153}" type="slidenum">
              <a:rPr lang="sl-SI" smtClean="0"/>
              <a:t>‹#›</a:t>
            </a:fld>
            <a:endParaRPr lang="sl-SI"/>
          </a:p>
        </p:txBody>
      </p:sp>
    </p:spTree>
    <p:extLst>
      <p:ext uri="{BB962C8B-B14F-4D97-AF65-F5344CB8AC3E}">
        <p14:creationId xmlns:p14="http://schemas.microsoft.com/office/powerpoint/2010/main" val="1201413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smtClean="0"/>
              <a:t>Uredite slog naslova matrice</a:t>
            </a:r>
            <a:endParaRPr lang="sl-SI"/>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Ograda datuma 3"/>
          <p:cNvSpPr>
            <a:spLocks noGrp="1"/>
          </p:cNvSpPr>
          <p:nvPr>
            <p:ph type="dt" sz="half" idx="10"/>
          </p:nvPr>
        </p:nvSpPr>
        <p:spPr/>
        <p:txBody>
          <a:bodyPr/>
          <a:lstStyle/>
          <a:p>
            <a:fld id="{D9FE3D81-0E2D-4C5C-98CF-885D7E2EBAAD}" type="datetimeFigureOut">
              <a:rPr lang="sl-SI" smtClean="0"/>
              <a:t>06.12.2012</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F7CF3D46-A17E-4464-9F21-041C19BB1153}" type="slidenum">
              <a:rPr lang="sl-SI" smtClean="0"/>
              <a:t>‹#›</a:t>
            </a:fld>
            <a:endParaRPr lang="sl-SI"/>
          </a:p>
        </p:txBody>
      </p:sp>
    </p:spTree>
    <p:extLst>
      <p:ext uri="{BB962C8B-B14F-4D97-AF65-F5344CB8AC3E}">
        <p14:creationId xmlns:p14="http://schemas.microsoft.com/office/powerpoint/2010/main" val="210477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vsebin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datuma 4"/>
          <p:cNvSpPr>
            <a:spLocks noGrp="1"/>
          </p:cNvSpPr>
          <p:nvPr>
            <p:ph type="dt" sz="half" idx="10"/>
          </p:nvPr>
        </p:nvSpPr>
        <p:spPr/>
        <p:txBody>
          <a:bodyPr/>
          <a:lstStyle/>
          <a:p>
            <a:fld id="{D9FE3D81-0E2D-4C5C-98CF-885D7E2EBAAD}" type="datetimeFigureOut">
              <a:rPr lang="sl-SI" smtClean="0"/>
              <a:t>06.12.2012</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F7CF3D46-A17E-4464-9F21-041C19BB1153}" type="slidenum">
              <a:rPr lang="sl-SI" smtClean="0"/>
              <a:t>‹#›</a:t>
            </a:fld>
            <a:endParaRPr lang="sl-SI"/>
          </a:p>
        </p:txBody>
      </p:sp>
    </p:spTree>
    <p:extLst>
      <p:ext uri="{BB962C8B-B14F-4D97-AF65-F5344CB8AC3E}">
        <p14:creationId xmlns:p14="http://schemas.microsoft.com/office/powerpoint/2010/main" val="50886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smtClean="0"/>
              <a:t>Uredite slog naslova matrice</a:t>
            </a:r>
            <a:endParaRPr lang="sl-SI"/>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grada datuma 6"/>
          <p:cNvSpPr>
            <a:spLocks noGrp="1"/>
          </p:cNvSpPr>
          <p:nvPr>
            <p:ph type="dt" sz="half" idx="10"/>
          </p:nvPr>
        </p:nvSpPr>
        <p:spPr/>
        <p:txBody>
          <a:bodyPr/>
          <a:lstStyle/>
          <a:p>
            <a:fld id="{D9FE3D81-0E2D-4C5C-98CF-885D7E2EBAAD}" type="datetimeFigureOut">
              <a:rPr lang="sl-SI" smtClean="0"/>
              <a:t>06.12.2012</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F7CF3D46-A17E-4464-9F21-041C19BB1153}" type="slidenum">
              <a:rPr lang="sl-SI" smtClean="0"/>
              <a:t>‹#›</a:t>
            </a:fld>
            <a:endParaRPr lang="sl-SI"/>
          </a:p>
        </p:txBody>
      </p:sp>
    </p:spTree>
    <p:extLst>
      <p:ext uri="{BB962C8B-B14F-4D97-AF65-F5344CB8AC3E}">
        <p14:creationId xmlns:p14="http://schemas.microsoft.com/office/powerpoint/2010/main" val="3975112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datuma 2"/>
          <p:cNvSpPr>
            <a:spLocks noGrp="1"/>
          </p:cNvSpPr>
          <p:nvPr>
            <p:ph type="dt" sz="half" idx="10"/>
          </p:nvPr>
        </p:nvSpPr>
        <p:spPr/>
        <p:txBody>
          <a:bodyPr/>
          <a:lstStyle/>
          <a:p>
            <a:fld id="{D9FE3D81-0E2D-4C5C-98CF-885D7E2EBAAD}" type="datetimeFigureOut">
              <a:rPr lang="sl-SI" smtClean="0"/>
              <a:t>06.12.2012</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F7CF3D46-A17E-4464-9F21-041C19BB1153}" type="slidenum">
              <a:rPr lang="sl-SI" smtClean="0"/>
              <a:t>‹#›</a:t>
            </a:fld>
            <a:endParaRPr lang="sl-SI"/>
          </a:p>
        </p:txBody>
      </p:sp>
    </p:spTree>
    <p:extLst>
      <p:ext uri="{BB962C8B-B14F-4D97-AF65-F5344CB8AC3E}">
        <p14:creationId xmlns:p14="http://schemas.microsoft.com/office/powerpoint/2010/main" val="1745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D9FE3D81-0E2D-4C5C-98CF-885D7E2EBAAD}" type="datetimeFigureOut">
              <a:rPr lang="sl-SI" smtClean="0"/>
              <a:t>06.12.2012</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F7CF3D46-A17E-4464-9F21-041C19BB1153}" type="slidenum">
              <a:rPr lang="sl-SI" smtClean="0"/>
              <a:t>‹#›</a:t>
            </a:fld>
            <a:endParaRPr lang="sl-SI"/>
          </a:p>
        </p:txBody>
      </p:sp>
    </p:spTree>
    <p:extLst>
      <p:ext uri="{BB962C8B-B14F-4D97-AF65-F5344CB8AC3E}">
        <p14:creationId xmlns:p14="http://schemas.microsoft.com/office/powerpoint/2010/main" val="2684501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smtClean="0"/>
              <a:t>Uredite slog naslova matrice</a:t>
            </a:r>
            <a:endParaRPr lang="sl-SI"/>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Ograda datuma 4"/>
          <p:cNvSpPr>
            <a:spLocks noGrp="1"/>
          </p:cNvSpPr>
          <p:nvPr>
            <p:ph type="dt" sz="half" idx="10"/>
          </p:nvPr>
        </p:nvSpPr>
        <p:spPr/>
        <p:txBody>
          <a:bodyPr/>
          <a:lstStyle/>
          <a:p>
            <a:fld id="{D9FE3D81-0E2D-4C5C-98CF-885D7E2EBAAD}" type="datetimeFigureOut">
              <a:rPr lang="sl-SI" smtClean="0"/>
              <a:t>06.12.2012</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F7CF3D46-A17E-4464-9F21-041C19BB1153}" type="slidenum">
              <a:rPr lang="sl-SI" smtClean="0"/>
              <a:t>‹#›</a:t>
            </a:fld>
            <a:endParaRPr lang="sl-SI"/>
          </a:p>
        </p:txBody>
      </p:sp>
    </p:spTree>
    <p:extLst>
      <p:ext uri="{BB962C8B-B14F-4D97-AF65-F5344CB8AC3E}">
        <p14:creationId xmlns:p14="http://schemas.microsoft.com/office/powerpoint/2010/main" val="788950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smtClean="0"/>
              <a:t>Uredite slog naslova matrice</a:t>
            </a:r>
            <a:endParaRPr lang="sl-SI"/>
          </a:p>
        </p:txBody>
      </p:sp>
      <p:sp>
        <p:nvSpPr>
          <p:cNvPr id="3" name="Ograda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Ograda datuma 4"/>
          <p:cNvSpPr>
            <a:spLocks noGrp="1"/>
          </p:cNvSpPr>
          <p:nvPr>
            <p:ph type="dt" sz="half" idx="10"/>
          </p:nvPr>
        </p:nvSpPr>
        <p:spPr/>
        <p:txBody>
          <a:bodyPr/>
          <a:lstStyle/>
          <a:p>
            <a:fld id="{D9FE3D81-0E2D-4C5C-98CF-885D7E2EBAAD}" type="datetimeFigureOut">
              <a:rPr lang="sl-SI" smtClean="0"/>
              <a:t>06.12.2012</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F7CF3D46-A17E-4464-9F21-041C19BB1153}" type="slidenum">
              <a:rPr lang="sl-SI" smtClean="0"/>
              <a:t>‹#›</a:t>
            </a:fld>
            <a:endParaRPr lang="sl-SI"/>
          </a:p>
        </p:txBody>
      </p:sp>
    </p:spTree>
    <p:extLst>
      <p:ext uri="{BB962C8B-B14F-4D97-AF65-F5344CB8AC3E}">
        <p14:creationId xmlns:p14="http://schemas.microsoft.com/office/powerpoint/2010/main" val="4286051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grada besedil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E3D81-0E2D-4C5C-98CF-885D7E2EBAAD}" type="datetimeFigureOut">
              <a:rPr lang="sl-SI" smtClean="0"/>
              <a:t>06.12.2012</a:t>
            </a:fld>
            <a:endParaRPr lang="sl-SI"/>
          </a:p>
        </p:txBody>
      </p:sp>
      <p:sp>
        <p:nvSpPr>
          <p:cNvPr id="5" name="Ograda no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grada številke diapoz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F3D46-A17E-4464-9F21-041C19BB1153}" type="slidenum">
              <a:rPr lang="sl-SI" smtClean="0"/>
              <a:t>‹#›</a:t>
            </a:fld>
            <a:endParaRPr lang="sl-SI"/>
          </a:p>
        </p:txBody>
      </p:sp>
    </p:spTree>
    <p:extLst>
      <p:ext uri="{BB962C8B-B14F-4D97-AF65-F5344CB8AC3E}">
        <p14:creationId xmlns:p14="http://schemas.microsoft.com/office/powerpoint/2010/main" val="2856477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normAutofit fontScale="90000"/>
          </a:bodyPr>
          <a:lstStyle/>
          <a:p>
            <a:r>
              <a:rPr lang="sl-SI" dirty="0" smtClean="0"/>
              <a:t>ZAKON O SPREMEMBAH IN DOPOLNITVAH ZAKONA O VOZNIKIH</a:t>
            </a:r>
            <a:endParaRPr lang="sl-SI" dirty="0"/>
          </a:p>
        </p:txBody>
      </p:sp>
      <p:sp>
        <p:nvSpPr>
          <p:cNvPr id="3" name="Podnaslov 2"/>
          <p:cNvSpPr>
            <a:spLocks noGrp="1"/>
          </p:cNvSpPr>
          <p:nvPr>
            <p:ph type="subTitle" idx="1"/>
          </p:nvPr>
        </p:nvSpPr>
        <p:spPr/>
        <p:txBody>
          <a:bodyPr/>
          <a:lstStyle/>
          <a:p>
            <a:r>
              <a:rPr lang="sl-SI" dirty="0" smtClean="0"/>
              <a:t>Predlog za medresorsko usklajevanje</a:t>
            </a:r>
            <a:endParaRPr lang="sl-SI" dirty="0"/>
          </a:p>
        </p:txBody>
      </p:sp>
    </p:spTree>
    <p:extLst>
      <p:ext uri="{BB962C8B-B14F-4D97-AF65-F5344CB8AC3E}">
        <p14:creationId xmlns:p14="http://schemas.microsoft.com/office/powerpoint/2010/main" val="1426081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smtClean="0"/>
              <a:t>Ključne vsebine, ki so predmet zakonskega urejanja</a:t>
            </a:r>
            <a:endParaRPr lang="sl-SI" dirty="0"/>
          </a:p>
        </p:txBody>
      </p:sp>
      <p:sp>
        <p:nvSpPr>
          <p:cNvPr id="3" name="Ograda vsebine 2"/>
          <p:cNvSpPr>
            <a:spLocks noGrp="1"/>
          </p:cNvSpPr>
          <p:nvPr>
            <p:ph idx="1"/>
          </p:nvPr>
        </p:nvSpPr>
        <p:spPr>
          <a:xfrm>
            <a:off x="457200" y="1700808"/>
            <a:ext cx="8229600" cy="4608512"/>
          </a:xfrm>
        </p:spPr>
        <p:txBody>
          <a:bodyPr>
            <a:noAutofit/>
          </a:bodyPr>
          <a:lstStyle/>
          <a:p>
            <a:r>
              <a:rPr lang="sl-SI" sz="2300" dirty="0" smtClean="0">
                <a:cs typeface="Arial" pitchFamily="34" charset="0"/>
              </a:rPr>
              <a:t>Ukinitev Javne agencije Republike Slovenije  za varnost prometa, ki jo je dne 16. 6. 2010  ustanovila Vlada Republike Slovenije - s sklepom, objavljenim v Ur.l. RS, št. </a:t>
            </a:r>
            <a:r>
              <a:rPr lang="sl-SI" sz="2300" dirty="0" smtClean="0">
                <a:cs typeface="Arial" pitchFamily="34" charset="0"/>
              </a:rPr>
              <a:t>49/10 </a:t>
            </a:r>
            <a:endParaRPr lang="sl-SI" sz="2300" dirty="0" smtClean="0">
              <a:cs typeface="Arial" pitchFamily="34" charset="0"/>
            </a:endParaRPr>
          </a:p>
          <a:p>
            <a:r>
              <a:rPr lang="sl-SI" sz="2300" dirty="0" smtClean="0">
                <a:cs typeface="Arial" pitchFamily="34" charset="0"/>
              </a:rPr>
              <a:t>Prenos </a:t>
            </a:r>
            <a:r>
              <a:rPr lang="sl-SI" sz="2300" dirty="0" smtClean="0">
                <a:cs typeface="Arial" pitchFamily="34" charset="0"/>
              </a:rPr>
              <a:t> strokovnih in upravnih nalog </a:t>
            </a:r>
            <a:r>
              <a:rPr lang="sl-SI" sz="2300" dirty="0" smtClean="0">
                <a:cs typeface="Arial" pitchFamily="34" charset="0"/>
              </a:rPr>
              <a:t>povezanih s preventivo in vzgojo v cestnem prometu in nalog, povezanih z vozniki </a:t>
            </a:r>
            <a:r>
              <a:rPr lang="sl-SI" sz="2300" dirty="0" smtClean="0">
                <a:cs typeface="Arial" pitchFamily="34" charset="0"/>
              </a:rPr>
              <a:t>iz agencije - </a:t>
            </a:r>
            <a:r>
              <a:rPr lang="sl-SI" sz="2300" dirty="0" smtClean="0">
                <a:cs typeface="Arial" pitchFamily="34" charset="0"/>
              </a:rPr>
              <a:t>na organ v sestavi Ministrstva za infrastrukturo in prostor (Direkcija Republike Slovenije za ceste</a:t>
            </a:r>
            <a:r>
              <a:rPr lang="sl-SI" sz="2300" dirty="0" smtClean="0">
                <a:cs typeface="Arial" pitchFamily="34" charset="0"/>
              </a:rPr>
              <a:t>)</a:t>
            </a:r>
          </a:p>
          <a:p>
            <a:r>
              <a:rPr lang="sl-SI" sz="2300" dirty="0" smtClean="0">
                <a:cs typeface="Arial" pitchFamily="34" charset="0"/>
              </a:rPr>
              <a:t>V pravni red se prenaša 15. člen Direktive 2006/126, ki daje podlago za vzpostavitev nacionalne kontaktne točke za izmenjavo podatkov o vozniških dovoljenjih v okviru EU omrežja</a:t>
            </a:r>
            <a:endParaRPr lang="sl-SI" sz="2300" dirty="0" smtClean="0">
              <a:cs typeface="Arial" pitchFamily="34" charset="0"/>
            </a:endParaRPr>
          </a:p>
          <a:p>
            <a:r>
              <a:rPr lang="sl-SI" sz="2300" dirty="0" smtClean="0">
                <a:cs typeface="Arial" pitchFamily="34" charset="0"/>
              </a:rPr>
              <a:t>Prenos evidence vozniških dovoljenj na </a:t>
            </a:r>
            <a:r>
              <a:rPr lang="sl-SI" sz="2300" dirty="0" smtClean="0">
                <a:cs typeface="Arial" pitchFamily="34" charset="0"/>
              </a:rPr>
              <a:t>direkcijo</a:t>
            </a:r>
          </a:p>
          <a:p>
            <a:r>
              <a:rPr lang="sl-SI" sz="2300" dirty="0" smtClean="0">
                <a:cs typeface="Arial" pitchFamily="34" charset="0"/>
              </a:rPr>
              <a:t>Nomotehnični </a:t>
            </a:r>
            <a:r>
              <a:rPr lang="sl-SI" sz="2300" dirty="0" smtClean="0">
                <a:cs typeface="Arial" pitchFamily="34" charset="0"/>
              </a:rPr>
              <a:t>popravki zakona in uskladitve z drugimi predpisi</a:t>
            </a:r>
          </a:p>
          <a:p>
            <a:endParaRPr lang="sl-SI" sz="2800" dirty="0" smtClean="0"/>
          </a:p>
          <a:p>
            <a:endParaRPr lang="sl-SI" sz="2800" dirty="0"/>
          </a:p>
        </p:txBody>
      </p:sp>
    </p:spTree>
    <p:extLst>
      <p:ext uri="{BB962C8B-B14F-4D97-AF65-F5344CB8AC3E}">
        <p14:creationId xmlns:p14="http://schemas.microsoft.com/office/powerpoint/2010/main" val="1073283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850106"/>
          </a:xfrm>
        </p:spPr>
        <p:txBody>
          <a:bodyPr>
            <a:normAutofit fontScale="90000"/>
          </a:bodyPr>
          <a:lstStyle/>
          <a:p>
            <a:r>
              <a:rPr lang="sl-SI" dirty="0" smtClean="0"/>
              <a:t/>
            </a:r>
            <a:br>
              <a:rPr lang="sl-SI" dirty="0" smtClean="0"/>
            </a:br>
            <a:r>
              <a:rPr lang="sl-SI" u="sng" dirty="0" smtClean="0"/>
              <a:t>27. člen</a:t>
            </a:r>
            <a:br>
              <a:rPr lang="sl-SI" u="sng" dirty="0" smtClean="0"/>
            </a:br>
            <a:endParaRPr lang="sl-SI" u="sng" dirty="0"/>
          </a:p>
        </p:txBody>
      </p:sp>
      <p:sp>
        <p:nvSpPr>
          <p:cNvPr id="3" name="Ograda vsebine 2"/>
          <p:cNvSpPr>
            <a:spLocks noGrp="1"/>
          </p:cNvSpPr>
          <p:nvPr>
            <p:ph idx="1"/>
          </p:nvPr>
        </p:nvSpPr>
        <p:spPr>
          <a:xfrm>
            <a:off x="457200" y="1484784"/>
            <a:ext cx="8229600" cy="4641379"/>
          </a:xfrm>
        </p:spPr>
        <p:txBody>
          <a:bodyPr>
            <a:normAutofit fontScale="85000" lnSpcReduction="20000"/>
          </a:bodyPr>
          <a:lstStyle/>
          <a:p>
            <a:r>
              <a:rPr lang="sl-SI" dirty="0" smtClean="0"/>
              <a:t>Po predlogu zakona bo izpolnjevanje pogojev za opravljanje dejavnosti usposabljanja kandidatov za voznike motornih vozil v upravnem postopku presojala direkcija, ki bo tudi izdajala odločbe za vpis šole vožnje v register šol vožnje. Direkcija bo pristojna tudi za vodenje registra šol vožnje</a:t>
            </a:r>
          </a:p>
          <a:p>
            <a:endParaRPr lang="sl-SI" dirty="0" smtClean="0"/>
          </a:p>
          <a:p>
            <a:r>
              <a:rPr lang="sl-SI" dirty="0" smtClean="0"/>
              <a:t>Strokovni nadzor nad izvajanjem določb zakona in predpisov, izdanih na njegovi podlagi, ki se nanašajo na delo subjektov, ki usposabljajo kandidate za voznike motornih vozil (izvajajo programe za voznike začetnike)  bo opravljala direkcija – 20. člen</a:t>
            </a:r>
            <a:endParaRPr lang="sl-SI" dirty="0"/>
          </a:p>
        </p:txBody>
      </p:sp>
    </p:spTree>
    <p:extLst>
      <p:ext uri="{BB962C8B-B14F-4D97-AF65-F5344CB8AC3E}">
        <p14:creationId xmlns:p14="http://schemas.microsoft.com/office/powerpoint/2010/main" val="4197580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260648"/>
            <a:ext cx="8229600" cy="1143000"/>
          </a:xfrm>
        </p:spPr>
        <p:txBody>
          <a:bodyPr/>
          <a:lstStyle/>
          <a:p>
            <a:r>
              <a:rPr lang="sl-SI" u="sng" dirty="0" smtClean="0"/>
              <a:t>29. člen</a:t>
            </a:r>
            <a:endParaRPr lang="sl-SI" u="sng" dirty="0"/>
          </a:p>
        </p:txBody>
      </p:sp>
      <p:sp>
        <p:nvSpPr>
          <p:cNvPr id="3" name="Ograda vsebine 2"/>
          <p:cNvSpPr>
            <a:spLocks noGrp="1"/>
          </p:cNvSpPr>
          <p:nvPr>
            <p:ph idx="1"/>
          </p:nvPr>
        </p:nvSpPr>
        <p:spPr>
          <a:xfrm>
            <a:off x="457200" y="1268760"/>
            <a:ext cx="8229600" cy="5328592"/>
          </a:xfrm>
        </p:spPr>
        <p:txBody>
          <a:bodyPr>
            <a:normAutofit fontScale="85000" lnSpcReduction="20000"/>
          </a:bodyPr>
          <a:lstStyle/>
          <a:p>
            <a:r>
              <a:rPr lang="sl-SI" dirty="0" smtClean="0"/>
              <a:t>V šolah vožnje smejo usposabljati kandidate za voznike samo učitelji vožnje in učitelji predpisov, ki imajo veljavna dovoljenja za opravljanje tega dela ter delo opravljajo na podlagi pogodbe o zaposlitvi.</a:t>
            </a:r>
          </a:p>
          <a:p>
            <a:endParaRPr lang="sl-SI" dirty="0"/>
          </a:p>
          <a:p>
            <a:r>
              <a:rPr lang="sl-SI" dirty="0" smtClean="0"/>
              <a:t>Odpravlja se možnost opravljanja dela na podlagi podjemne pogodbe (pogodbe o delu) - za učitelje vožnje in učitelje predpisov</a:t>
            </a:r>
          </a:p>
          <a:p>
            <a:endParaRPr lang="sl-SI" dirty="0" smtClean="0"/>
          </a:p>
          <a:p>
            <a:r>
              <a:rPr lang="sl-SI" dirty="0" smtClean="0"/>
              <a:t>Za strokovne vodje šol vožnje se ohranja možnost opravljanja dela po podjemni pogodbi </a:t>
            </a:r>
          </a:p>
          <a:p>
            <a:endParaRPr lang="sl-SI" dirty="0" smtClean="0"/>
          </a:p>
          <a:p>
            <a:r>
              <a:rPr lang="sl-SI" dirty="0" smtClean="0"/>
              <a:t>Uveljavitev te določbe je predvidena  v roku 3 mesecev po uveljavitvi zakona </a:t>
            </a:r>
            <a:endParaRPr lang="sl-SI" dirty="0"/>
          </a:p>
        </p:txBody>
      </p:sp>
    </p:spTree>
    <p:extLst>
      <p:ext uri="{BB962C8B-B14F-4D97-AF65-F5344CB8AC3E}">
        <p14:creationId xmlns:p14="http://schemas.microsoft.com/office/powerpoint/2010/main" val="1786959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u="sng" dirty="0" smtClean="0"/>
              <a:t>29. člen, 34. člen, </a:t>
            </a:r>
            <a:br>
              <a:rPr lang="sl-SI" u="sng" dirty="0" smtClean="0"/>
            </a:br>
            <a:endParaRPr lang="sl-SI" u="sng" dirty="0"/>
          </a:p>
        </p:txBody>
      </p:sp>
      <p:sp>
        <p:nvSpPr>
          <p:cNvPr id="3" name="Ograda vsebine 2"/>
          <p:cNvSpPr>
            <a:spLocks noGrp="1"/>
          </p:cNvSpPr>
          <p:nvPr>
            <p:ph idx="1"/>
          </p:nvPr>
        </p:nvSpPr>
        <p:spPr>
          <a:xfrm>
            <a:off x="457200" y="908720"/>
            <a:ext cx="8229600" cy="5949280"/>
          </a:xfrm>
        </p:spPr>
        <p:txBody>
          <a:bodyPr>
            <a:noAutofit/>
          </a:bodyPr>
          <a:lstStyle/>
          <a:p>
            <a:r>
              <a:rPr lang="sl-SI" sz="2500" dirty="0" smtClean="0"/>
              <a:t>Uskladitev zahtev glede izobrazbe učiteljev predpisov in strokovnih vodij šol vožnje</a:t>
            </a:r>
          </a:p>
          <a:p>
            <a:pPr marL="0" indent="0">
              <a:buNone/>
            </a:pPr>
            <a:r>
              <a:rPr lang="sl-SI" sz="2500" dirty="0" smtClean="0"/>
              <a:t>V veljavnem zakonu je pogoj za izdajo dovoljenja za učitelja vožnje in  za strokovnega vodjo šole vožnje predpisana izobrazba „pridobljena po visokošolskem strokovnem študijskem programu prve stopnje“, kar pomeni izobrazbo, ki si jo oseba pridobi po triletnem ali štiriletnem visokošolskem strokovnem ali univerzitetnem  študijskem programu v skladu z Zakonom o visokem šolstvu. </a:t>
            </a:r>
          </a:p>
          <a:p>
            <a:pPr marL="0" indent="0">
              <a:buNone/>
            </a:pPr>
            <a:r>
              <a:rPr lang="sl-SI" sz="2500" dirty="0" smtClean="0"/>
              <a:t>Ker zvišanje izobrazbenih kriterijev ni bil namen zakonodajalca je potrebno v predlogu zakona izobrazbene zahteve jasneje </a:t>
            </a:r>
            <a:r>
              <a:rPr lang="sl-SI" sz="2500" smtClean="0"/>
              <a:t>opredeliti.</a:t>
            </a:r>
            <a:endParaRPr lang="sl-SI" sz="2500" dirty="0" smtClean="0"/>
          </a:p>
        </p:txBody>
      </p:sp>
    </p:spTree>
    <p:extLst>
      <p:ext uri="{BB962C8B-B14F-4D97-AF65-F5344CB8AC3E}">
        <p14:creationId xmlns:p14="http://schemas.microsoft.com/office/powerpoint/2010/main" val="1714790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u="sng" dirty="0" smtClean="0"/>
              <a:t>34. člen</a:t>
            </a:r>
            <a:endParaRPr lang="sl-SI" u="sng" dirty="0"/>
          </a:p>
        </p:txBody>
      </p:sp>
      <p:sp>
        <p:nvSpPr>
          <p:cNvPr id="3" name="Ograda vsebine 2"/>
          <p:cNvSpPr>
            <a:spLocks noGrp="1"/>
          </p:cNvSpPr>
          <p:nvPr>
            <p:ph idx="1"/>
          </p:nvPr>
        </p:nvSpPr>
        <p:spPr>
          <a:xfrm>
            <a:off x="395536" y="1340768"/>
            <a:ext cx="8229600" cy="4525963"/>
          </a:xfrm>
        </p:spPr>
        <p:txBody>
          <a:bodyPr>
            <a:normAutofit/>
          </a:bodyPr>
          <a:lstStyle/>
          <a:p>
            <a:r>
              <a:rPr lang="sl-SI" sz="2700" dirty="0" smtClean="0"/>
              <a:t>S predlagano spremembo se črta zahteva za učitelje vožnje, da ti v evidenci kazenskih točk ne smejo imeti vpisanih več kot 5 kazenskih točk.</a:t>
            </a:r>
          </a:p>
          <a:p>
            <a:r>
              <a:rPr lang="sl-SI" sz="2700" dirty="0" smtClean="0"/>
              <a:t>Gre za poenotenje predpisov, podobna ureditev je bila sprejeta tudi z Zakonom o spremembah in dopolnitvah Zakona o pravilih cestnega prometa -za voznike vozil s prednostjo in voznike vozil za spremstvo ter voznike, ki v vozilo prevažajo več kot 8 potnikov</a:t>
            </a:r>
          </a:p>
          <a:p>
            <a:r>
              <a:rPr lang="sl-SI" sz="2700" dirty="0" smtClean="0"/>
              <a:t>Enaka ureditev je predlagana tudi za izvajalce vadbe varne vožnje (41. člen)</a:t>
            </a:r>
            <a:endParaRPr lang="sl-SI" sz="2700" dirty="0"/>
          </a:p>
        </p:txBody>
      </p:sp>
    </p:spTree>
    <p:extLst>
      <p:ext uri="{BB962C8B-B14F-4D97-AF65-F5344CB8AC3E}">
        <p14:creationId xmlns:p14="http://schemas.microsoft.com/office/powerpoint/2010/main" val="727224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u="sng" dirty="0" smtClean="0"/>
              <a:t>37. člen</a:t>
            </a:r>
            <a:endParaRPr lang="sl-SI" u="sng" dirty="0"/>
          </a:p>
        </p:txBody>
      </p:sp>
      <p:sp>
        <p:nvSpPr>
          <p:cNvPr id="3" name="Ograda vsebine 2"/>
          <p:cNvSpPr>
            <a:spLocks noGrp="1"/>
          </p:cNvSpPr>
          <p:nvPr>
            <p:ph idx="1"/>
          </p:nvPr>
        </p:nvSpPr>
        <p:spPr>
          <a:xfrm>
            <a:off x="395536" y="1556792"/>
            <a:ext cx="8229600" cy="4536504"/>
          </a:xfrm>
        </p:spPr>
        <p:txBody>
          <a:bodyPr>
            <a:normAutofit fontScale="85000" lnSpcReduction="10000"/>
          </a:bodyPr>
          <a:lstStyle/>
          <a:p>
            <a:r>
              <a:rPr lang="sl-SI" dirty="0" smtClean="0"/>
              <a:t>Na podlagi spremenjenega 37. člena se zavezuje šole vožnje, da morajo o kraju in času izvajanja teoretičnega dela usposabljanja kandidatov za voznike obvestiti direkcijo in </a:t>
            </a:r>
            <a:r>
              <a:rPr lang="sl-SI" b="1" dirty="0" smtClean="0"/>
              <a:t>inšpektorat,</a:t>
            </a:r>
            <a:r>
              <a:rPr lang="sl-SI" dirty="0" smtClean="0"/>
              <a:t> pristojen za promet – najmanj 2 dni pred izvedbo usposabljanja.</a:t>
            </a:r>
          </a:p>
          <a:p>
            <a:pPr marL="0" indent="0">
              <a:buNone/>
            </a:pPr>
            <a:r>
              <a:rPr lang="sl-SI" dirty="0" smtClean="0"/>
              <a:t>Enaka ureditev glede dolžnosti obveščanja inšpektorata je predlagana tudi za izvajalce programa dodatnega usposabljanja za voznike začetnike (40. člen) ter za pooblaščene organizacije, ki izvajajo programe za varno vožnjo, edukacijske delavnice in psihosocialne delavnice (43. člen).</a:t>
            </a:r>
            <a:endParaRPr lang="sl-SI" dirty="0"/>
          </a:p>
        </p:txBody>
      </p:sp>
    </p:spTree>
    <p:extLst>
      <p:ext uri="{BB962C8B-B14F-4D97-AF65-F5344CB8AC3E}">
        <p14:creationId xmlns:p14="http://schemas.microsoft.com/office/powerpoint/2010/main" val="1258942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571</Words>
  <Application>Microsoft Office PowerPoint</Application>
  <PresentationFormat>Diaprojekcija na zaslonu (4:3)</PresentationFormat>
  <Paragraphs>31</Paragraphs>
  <Slides>7</Slides>
  <Notes>0</Notes>
  <HiddenSlides>0</HiddenSlides>
  <MMClips>0</MMClips>
  <ScaleCrop>false</ScaleCrop>
  <HeadingPairs>
    <vt:vector size="4" baseType="variant">
      <vt:variant>
        <vt:lpstr>Tema</vt:lpstr>
      </vt:variant>
      <vt:variant>
        <vt:i4>1</vt:i4>
      </vt:variant>
      <vt:variant>
        <vt:lpstr>Naslovi diapozitivov</vt:lpstr>
      </vt:variant>
      <vt:variant>
        <vt:i4>7</vt:i4>
      </vt:variant>
    </vt:vector>
  </HeadingPairs>
  <TitlesOfParts>
    <vt:vector size="8" baseType="lpstr">
      <vt:lpstr>Officeova tema</vt:lpstr>
      <vt:lpstr>ZAKON O SPREMEMBAH IN DOPOLNITVAH ZAKONA O VOZNIKIH</vt:lpstr>
      <vt:lpstr>Ključne vsebine, ki so predmet zakonskega urejanja</vt:lpstr>
      <vt:lpstr> 27. člen </vt:lpstr>
      <vt:lpstr>29. člen</vt:lpstr>
      <vt:lpstr>29. člen, 34. člen,  </vt:lpstr>
      <vt:lpstr>34. člen</vt:lpstr>
      <vt:lpstr>37. člen</vt:lpstr>
    </vt:vector>
  </TitlesOfParts>
  <Company>Javna agencija za tehnološki razvoj Republike Slovenije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ZAKON O SPREMEMBAH IN DOPOLNITVAH ZAKONA O VOZNIKIH</dc:title>
  <dc:creator>Veronika Odlazek</dc:creator>
  <cp:lastModifiedBy>Veronika Odlazek</cp:lastModifiedBy>
  <cp:revision>18</cp:revision>
  <dcterms:created xsi:type="dcterms:W3CDTF">2012-12-06T09:54:28Z</dcterms:created>
  <dcterms:modified xsi:type="dcterms:W3CDTF">2012-12-06T12:53:50Z</dcterms:modified>
</cp:coreProperties>
</file>